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88HImLFORKKw5Pbx2XBqJA6yt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67" autoAdjust="0"/>
  </p:normalViewPr>
  <p:slideViewPr>
    <p:cSldViewPr snapToGrid="0">
      <p:cViewPr varScale="1">
        <p:scale>
          <a:sx n="70" d="100"/>
          <a:sy n="70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3101745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631017459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16310174596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09" name="Google Shape;20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dirty="0">
              <a:highlight>
                <a:srgbClr val="FFFFFF"/>
              </a:highlight>
            </a:endParaRPr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7" name="Google Shape;1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50" dirty="0">
              <a:solidFill>
                <a:srgbClr val="D1D2D3"/>
              </a:solidFill>
              <a:highlight>
                <a:srgbClr val="22252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333333"/>
              </a:solidFill>
              <a:highlight>
                <a:srgbClr val="FCFCFC"/>
              </a:highlight>
            </a:endParaRPr>
          </a:p>
        </p:txBody>
      </p:sp>
      <p:sp>
        <p:nvSpPr>
          <p:cNvPr id="159" name="Google Shape;15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13d2cdb7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1713d2cdb7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5" name="Google Shape;185;g1713d2cdb7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ia.gov/electricity/data/emissions/" TargetMode="External"/><Relationship Id="rId3" Type="http://schemas.openxmlformats.org/officeDocument/2006/relationships/hyperlink" Target="https://libguides.library.kent.edu/SAS/TransposeData" TargetMode="External"/><Relationship Id="rId7" Type="http://schemas.openxmlformats.org/officeDocument/2006/relationships/hyperlink" Target="https://us.carbonmonitor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umentation.sas.com/doc/en/pgmsascdc/9.4_3.5/proc/n1qnc9bddfvhzqn105kqitnf29cp.htm" TargetMode="External"/><Relationship Id="rId5" Type="http://schemas.openxmlformats.org/officeDocument/2006/relationships/hyperlink" Target="https://documentation.sas.com/doc/en/pgmsascdc/9.4_3.5/proc/n1hqa4dk5tay0an15nrys1iwr5o2.htm" TargetMode="External"/><Relationship Id="rId4" Type="http://schemas.openxmlformats.org/officeDocument/2006/relationships/hyperlink" Target="https://documentation.sas.com/doc/en/pgmsascdc/9.4_3.3/statug/statug_glm_syntax01.ht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California Wildfires: Woolsey Fire Has Hit Santa Susana Nuclear S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080795" y="739325"/>
            <a:ext cx="10030410" cy="318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University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 699C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Wildfires: The Effects on Southern California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991300" y="4434050"/>
            <a:ext cx="6209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Team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(Aakriti Sinha, Adam LeBlanc, Aditi Bhujbal, Anna Mkrtchyan)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 Nov 04, 2022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g16310174596_0_5"/>
          <p:cNvCxnSpPr/>
          <p:nvPr/>
        </p:nvCxnSpPr>
        <p:spPr>
          <a:xfrm>
            <a:off x="293550" y="13508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g16310174596_0_5"/>
          <p:cNvSpPr txBox="1"/>
          <p:nvPr/>
        </p:nvSpPr>
        <p:spPr>
          <a:xfrm>
            <a:off x="457200" y="247425"/>
            <a:ext cx="113538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variables selected were based on the most important aspects of temperature and limited by time.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1631017459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475" y="4940150"/>
            <a:ext cx="1603525" cy="15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631017459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7275" y="1755836"/>
            <a:ext cx="1733725" cy="134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6310174596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50" y="1755812"/>
            <a:ext cx="3291364" cy="47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6310174596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500" y="2653475"/>
            <a:ext cx="3881475" cy="23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6310174596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958950" y="3441975"/>
            <a:ext cx="410825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6310174596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95611">
            <a:off x="9111212" y="2553600"/>
            <a:ext cx="410825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6310174596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982921">
            <a:off x="9176313" y="4679750"/>
            <a:ext cx="410825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"/>
          <p:cNvCxnSpPr/>
          <p:nvPr/>
        </p:nvCxnSpPr>
        <p:spPr>
          <a:xfrm>
            <a:off x="293550" y="13508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3"/>
          <p:cNvSpPr txBox="1"/>
          <p:nvPr/>
        </p:nvSpPr>
        <p:spPr>
          <a:xfrm>
            <a:off x="293550" y="237275"/>
            <a:ext cx="115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xploratory analysis (code and results) of weather dataset for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Minimum Temperature and Average Precipitation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50" y="3691342"/>
            <a:ext cx="4884214" cy="301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564" y="3691342"/>
            <a:ext cx="4884214" cy="301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025" y="1703263"/>
            <a:ext cx="93154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/>
        </p:nvSpPr>
        <p:spPr>
          <a:xfrm>
            <a:off x="4880255" y="407705"/>
            <a:ext cx="20169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8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References:</a:t>
            </a:r>
            <a:endParaRPr sz="28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 txBox="1"/>
          <p:nvPr/>
        </p:nvSpPr>
        <p:spPr>
          <a:xfrm>
            <a:off x="4946999" y="5672975"/>
            <a:ext cx="18834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7"/>
              <a:buFont typeface="Arial"/>
              <a:buNone/>
            </a:pPr>
            <a:r>
              <a:rPr lang="en-US" sz="28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2800" b="0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1148700" y="1191425"/>
            <a:ext cx="9894600" cy="3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 Fire Season Outlook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(n.d.). Retrieved October 27, 2022, from https://www.fire.ca.gov/incidents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Kent State University (n.d.) SAS TUTORIALS: TRANSPOSING DATA USING PROC TRANSPOSE Retrieved from</a:t>
            </a:r>
            <a:r>
              <a:rPr lang="en-US" sz="1400" b="0" i="0" u="none" strike="noStrike" cap="non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https://libguides.library.kent.edu/SAS/TransposeData</a:t>
            </a:r>
            <a:endParaRPr sz="14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</a:rPr>
              <a:t>SAS Help Center (n.d) The GLM Procedure. Retrieved from </a:t>
            </a:r>
            <a:r>
              <a:rPr lang="en-US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https://documentation.sas.com/doc/en/pgmsascdc/9.4_3.3/statug/statug_glm_syntax01.htm</a:t>
            </a: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SAS Help Center (n.d.) CONTENTS Procedure. Retrieved from </a:t>
            </a:r>
            <a:r>
              <a:rPr lang="en-US" sz="1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https://documentation.sas.com/doc/en/pgmsascdc/9.4_3.5/proc/n1hqa4dk5tay0an15nrys1iwr5o2.htm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SAS Help Center (n.d.) MEANS Procedure. Retrieved from</a:t>
            </a:r>
            <a:r>
              <a:rPr lang="en-US" sz="1400" b="0" i="0" u="none" strike="noStrike" cap="non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https://documentation.sas.com/doc/en/pgmsascdc/9.4_3.5/proc/n1qnc9bddfvhzqn105kqitnf29cp.htm</a:t>
            </a:r>
            <a:endParaRPr sz="14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 Carbon Monitor. Carbon monitor. (n.d.). Retrieved from</a:t>
            </a:r>
            <a:r>
              <a:rPr lang="en-US" sz="1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https://us.carbonmonitor.org/</a:t>
            </a:r>
            <a:endParaRPr sz="14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U.S. Energy Information Administration - EIA - independent statistics and analysis. Emissions by plant and by region. (2022). Retrieved from </a:t>
            </a:r>
            <a:r>
              <a:rPr lang="en-US" sz="1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https://www.eia.gov/electricity/data/emissions/</a:t>
            </a:r>
            <a:r>
              <a:rPr lang="en-US" sz="1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WFIGS - Wildland Fire Locations Full History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(n.d.). Retrieved October 23, 2022, from https://data-nifc.opendata.arcgis.com/datasets/nifc::wfigs-wildland-fire-locations-full-history/explore?location=-0.000000,0.000000,2.37</a:t>
            </a:r>
            <a:endParaRPr sz="14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"/>
          <p:cNvCxnSpPr/>
          <p:nvPr/>
        </p:nvCxnSpPr>
        <p:spPr>
          <a:xfrm>
            <a:off x="250800" y="136107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2"/>
          <p:cNvSpPr txBox="1"/>
          <p:nvPr/>
        </p:nvSpPr>
        <p:spPr>
          <a:xfrm>
            <a:off x="4337199" y="2346975"/>
            <a:ext cx="480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Aakriti Sinha &amp; </a:t>
            </a: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Anna Mkrtchyan</a:t>
            </a:r>
            <a:endParaRPr sz="17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9560575" y="4708375"/>
            <a:ext cx="173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Adam LeBlanc</a:t>
            </a:r>
            <a:endParaRPr sz="17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50800" y="210350"/>
            <a:ext cx="11491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A-team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utilized 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various resources taught during the Course to conduct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Exploratory Analysis 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to create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 model.  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r="1903"/>
          <a:stretch/>
        </p:blipFill>
        <p:spPr>
          <a:xfrm>
            <a:off x="4337100" y="2823522"/>
            <a:ext cx="4803175" cy="22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4225" y="5235425"/>
            <a:ext cx="3376975" cy="13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00" y="1905850"/>
            <a:ext cx="4003476" cy="14795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250776" y="1474750"/>
            <a:ext cx="400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Aditi Bhujbal</a:t>
            </a:r>
            <a:endParaRPr sz="17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0971" y="4308775"/>
            <a:ext cx="1123124" cy="11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1450" y="3385375"/>
            <a:ext cx="410825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99610" y="5606766"/>
            <a:ext cx="1678159" cy="81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3450" y="5108575"/>
            <a:ext cx="410825" cy="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5"/>
          <p:cNvCxnSpPr/>
          <p:nvPr/>
        </p:nvCxnSpPr>
        <p:spPr>
          <a:xfrm>
            <a:off x="250800" y="13610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5"/>
          <p:cNvSpPr txBox="1"/>
          <p:nvPr/>
        </p:nvSpPr>
        <p:spPr>
          <a:xfrm>
            <a:off x="250800" y="166130"/>
            <a:ext cx="115509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After building the d</a:t>
            </a:r>
            <a:r>
              <a:rPr lang="en-US"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ata mart </a:t>
            </a: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Oracle DB, ETL was performed to load all the data from collected datasets into it.</a:t>
            </a: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l="9907" t="14177" r="13762" b="21756"/>
          <a:stretch/>
        </p:blipFill>
        <p:spPr>
          <a:xfrm>
            <a:off x="812075" y="5361225"/>
            <a:ext cx="1828426" cy="11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700" y="1893500"/>
            <a:ext cx="8462499" cy="461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/>
        </p:nvSpPr>
        <p:spPr>
          <a:xfrm>
            <a:off x="1206086" y="3852979"/>
            <a:ext cx="104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00" y="1540575"/>
            <a:ext cx="2950982" cy="148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565250" y="3021825"/>
            <a:ext cx="322075" cy="9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5233" y="4503975"/>
            <a:ext cx="3221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589511" y="3687438"/>
            <a:ext cx="322100" cy="10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1"/>
          <p:cNvCxnSpPr/>
          <p:nvPr/>
        </p:nvCxnSpPr>
        <p:spPr>
          <a:xfrm>
            <a:off x="327075" y="137162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11"/>
          <p:cNvSpPr txBox="1"/>
          <p:nvPr/>
        </p:nvSpPr>
        <p:spPr>
          <a:xfrm>
            <a:off x="327075" y="194225"/>
            <a:ext cx="11690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Initial exploratory analysis was performed on the combined data to verify the relationship between explanatory and outcome variables and accept/reject research hypothesis.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75" y="2126329"/>
            <a:ext cx="5472825" cy="37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/>
          <p:nvPr/>
        </p:nvSpPr>
        <p:spPr>
          <a:xfrm>
            <a:off x="624775" y="4199075"/>
            <a:ext cx="4911000" cy="1452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475" y="1570123"/>
            <a:ext cx="5472825" cy="51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1"/>
          <p:cNvSpPr/>
          <p:nvPr/>
        </p:nvSpPr>
        <p:spPr>
          <a:xfrm>
            <a:off x="6379025" y="4408625"/>
            <a:ext cx="5287800" cy="2217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8"/>
          <p:cNvCxnSpPr/>
          <p:nvPr/>
        </p:nvCxnSpPr>
        <p:spPr>
          <a:xfrm>
            <a:off x="348200" y="135050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8"/>
          <p:cNvSpPr txBox="1"/>
          <p:nvPr/>
        </p:nvSpPr>
        <p:spPr>
          <a:xfrm>
            <a:off x="348200" y="203200"/>
            <a:ext cx="11489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Carbon Emission data cleaning had to utilize additional methods than previously discussed.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397" y="1598807"/>
            <a:ext cx="2657151" cy="1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950" y="1652324"/>
            <a:ext cx="4055724" cy="48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646354">
            <a:off x="213862" y="3318124"/>
            <a:ext cx="2156334" cy="19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0975" y="2633249"/>
            <a:ext cx="25181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2450" y="4280574"/>
            <a:ext cx="2028826" cy="19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0"/>
          <p:cNvCxnSpPr/>
          <p:nvPr/>
        </p:nvCxnSpPr>
        <p:spPr>
          <a:xfrm>
            <a:off x="379850" y="138215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0"/>
          <p:cNvSpPr txBox="1"/>
          <p:nvPr/>
        </p:nvSpPr>
        <p:spPr>
          <a:xfrm>
            <a:off x="477526" y="267750"/>
            <a:ext cx="113415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Initial exploratory analysis was performed on the merged carbon emission data (excluding county data) to verify the relationship between the explanatory and outcome variables.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50" y="1696425"/>
            <a:ext cx="4683324" cy="18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238" y="3637550"/>
            <a:ext cx="4683342" cy="29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5925" y="1696425"/>
            <a:ext cx="5156699" cy="49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6"/>
          <p:cNvCxnSpPr/>
          <p:nvPr/>
        </p:nvCxnSpPr>
        <p:spPr>
          <a:xfrm>
            <a:off x="250799" y="1476730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6"/>
          <p:cNvSpPr txBox="1"/>
          <p:nvPr/>
        </p:nvSpPr>
        <p:spPr>
          <a:xfrm>
            <a:off x="250800" y="176300"/>
            <a:ext cx="103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CalFire and NIFC datasets were merged into a metadataset that contained 16 variables and 30,107 wildfire data records.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7693" y="844772"/>
            <a:ext cx="1072985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150" y="1952675"/>
            <a:ext cx="6297075" cy="47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5">
            <a:alphaModFix/>
          </a:blip>
          <a:srcRect l="9907" t="14177" r="13762" b="21756"/>
          <a:stretch/>
        </p:blipFill>
        <p:spPr>
          <a:xfrm>
            <a:off x="10186600" y="4528700"/>
            <a:ext cx="1754598" cy="1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600" y="3440475"/>
            <a:ext cx="1425500" cy="1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650" y="5084275"/>
            <a:ext cx="1704125" cy="5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 rot="5400000">
            <a:off x="9943925" y="2713200"/>
            <a:ext cx="1280700" cy="1749600"/>
          </a:xfrm>
          <a:prstGeom prst="bentArrow">
            <a:avLst>
              <a:gd name="adj1" fmla="val 11209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057100" y="2775488"/>
            <a:ext cx="1863000" cy="665100"/>
          </a:xfrm>
          <a:prstGeom prst="bentArrow">
            <a:avLst>
              <a:gd name="adj1" fmla="val 11209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"/>
          <p:cNvSpPr/>
          <p:nvPr/>
        </p:nvSpPr>
        <p:spPr>
          <a:xfrm rot="10800000" flipH="1">
            <a:off x="1057100" y="5679273"/>
            <a:ext cx="1863000" cy="768900"/>
          </a:xfrm>
          <a:prstGeom prst="bentArrow">
            <a:avLst>
              <a:gd name="adj1" fmla="val 11209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/>
          <p:cNvCxnSpPr/>
          <p:nvPr/>
        </p:nvCxnSpPr>
        <p:spPr>
          <a:xfrm>
            <a:off x="180325" y="135462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4"/>
          <p:cNvSpPr txBox="1"/>
          <p:nvPr/>
        </p:nvSpPr>
        <p:spPr>
          <a:xfrm>
            <a:off x="10055100" y="2003125"/>
            <a:ext cx="21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180325" y="104100"/>
            <a:ext cx="116199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combined Wildfire dataset was cleaned and analysed to identify wildfire frequency variance, outliers and the rolling average.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55110" y="4401541"/>
            <a:ext cx="1678159" cy="81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4680" y="2916946"/>
            <a:ext cx="1678159" cy="65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425" y="1465850"/>
            <a:ext cx="8203174" cy="51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g1713d2cdb70_1_1"/>
          <p:cNvCxnSpPr/>
          <p:nvPr/>
        </p:nvCxnSpPr>
        <p:spPr>
          <a:xfrm>
            <a:off x="250800" y="1370725"/>
            <a:ext cx="1169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g1713d2cdb70_1_1"/>
          <p:cNvSpPr txBox="1"/>
          <p:nvPr/>
        </p:nvSpPr>
        <p:spPr>
          <a:xfrm>
            <a:off x="457200" y="257600"/>
            <a:ext cx="11353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Multivariate analysis of variance was utilized to observe the correlation between the acres burned and years.  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1713d2cdb70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75" y="1500625"/>
            <a:ext cx="4545300" cy="20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713d2cdb70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75" y="3754500"/>
            <a:ext cx="4456850" cy="29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713d2cdb70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125" y="1609350"/>
            <a:ext cx="5343875" cy="5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Widescreen</PresentationFormat>
  <Paragraphs>43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Lato</vt:lpstr>
      <vt:lpstr>Georgia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Bhujbal</dc:creator>
  <cp:lastModifiedBy>Aditi Bhujbal</cp:lastModifiedBy>
  <cp:revision>2</cp:revision>
  <dcterms:created xsi:type="dcterms:W3CDTF">2022-10-07T00:27:34Z</dcterms:created>
  <dcterms:modified xsi:type="dcterms:W3CDTF">2022-11-04T23:53:55Z</dcterms:modified>
</cp:coreProperties>
</file>